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75" autoAdjust="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31C7F2-9A82-4552-86B0-718A55FC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05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9C9E80-E219-4314-BC7C-F385CA79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875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C9E80-E219-4314-BC7C-F385CA79412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C4A26-3B67-4EE4-A637-B28C8335CE68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42053-7547-45DF-8145-731B8A91D308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F0CBB-51F6-4E3B-AEAD-A45B3FAA1DE9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9B603-20EE-469B-9059-C31032A8A9B6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u="sng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F4E0F-8B4F-41A7-AA3F-B7E384AAD991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A75878-4434-4135-AD92-0F48FCE4B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29EE0-336B-4DC5-9B83-E7191FC790C3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E335E4-3CE9-49DF-B519-D91A66123D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DA47D2-EC92-4842-BD7C-087DD1D26ECB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068D60-244E-4688-A7AC-86430CA68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14400" y="6248400"/>
            <a:ext cx="769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http://marriottschool.byu.edu/teacher/MCOM420/Branches/DESIGN.HTMhttp://www.educ.kent.edu/community/VLO/guidlines/index.html#variety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914400" y="6248400"/>
            <a:ext cx="769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http://marriottschool.byu.edu/teacher/MCOM420/Branches/DESIGN.HTMhttp://www.educ.kent.edu/community/VLO/guidlines/index.html#variety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687687-9A8D-4D42-9A88-730F4C52C6E4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4DA8AC-D378-4029-B626-69F5CB32C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2C2EDA-5A8C-48ED-A4EE-4076D5F344D9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989706-8277-425E-AC9F-BF3D596A29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4F4ED7-2678-43B4-B270-D19964EF15AD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722EA7-BF85-4B92-BB01-34EA8774F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FCCAB1-D5B5-48FB-9969-5FE4350604B0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C8CF5B-E078-4FCA-9F6E-20BD385A8B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EA5C71-4441-4436-8115-B7D7AF3AE1CF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8BF4B6-CA87-4710-AAF4-1D4E50D4C8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8574C-A608-4C6D-857D-8D96AD906A84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C36DBF-1FF7-438A-8F1A-B7E958600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07A18DA7-2B53-41AC-BAB9-EC7D1B4F0C4B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4A2278-B2B7-4926-A8D5-A8C30F817D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BB1C2C-1661-4482-A33D-7349D236BA50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55D8F8-78C2-42CD-819A-2E0113940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66C342-A522-4E46-9588-253F5D341039}" type="datetimeFigureOut">
              <a:rPr lang="en-US" smtClean="0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http://marriottschool.byu.edu/teacher/MCOM420/Branches/DESIGN.HTMhttp://www.educ.kent.edu/community/VLO/guidlines/index.html#variety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0E41F2-3676-4A09-A9CA-A980800FE3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1"/>
                </a:solidFill>
              </a:rPr>
              <a:t>Introduction to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process of creating </a:t>
            </a:r>
            <a:r>
              <a:rPr lang="en-US" dirty="0" smtClean="0"/>
              <a:t>documents that </a:t>
            </a:r>
            <a:r>
              <a:rPr lang="en-US" dirty="0" smtClean="0"/>
              <a:t>are functional, professional, and visually pleasing to the eye.  </a:t>
            </a:r>
          </a:p>
          <a:p>
            <a:r>
              <a:rPr lang="en-US" i="1" dirty="0" smtClean="0"/>
              <a:t>Design</a:t>
            </a:r>
            <a:r>
              <a:rPr lang="en-US" dirty="0" smtClean="0"/>
              <a:t> </a:t>
            </a:r>
            <a:r>
              <a:rPr lang="en-US" dirty="0" smtClean="0"/>
              <a:t>should </a:t>
            </a:r>
            <a:r>
              <a:rPr lang="en-US" dirty="0" smtClean="0"/>
              <a:t>considered and </a:t>
            </a:r>
            <a:r>
              <a:rPr lang="en-US" dirty="0" smtClean="0"/>
              <a:t>applied to </a:t>
            </a:r>
            <a:r>
              <a:rPr lang="en-US" dirty="0" smtClean="0"/>
              <a:t>all publications – both paper and electronic.</a:t>
            </a:r>
          </a:p>
          <a:p>
            <a:r>
              <a:rPr lang="en-US" dirty="0" smtClean="0"/>
              <a:t>Good </a:t>
            </a:r>
            <a:r>
              <a:rPr lang="en-US" dirty="0" smtClean="0"/>
              <a:t>design </a:t>
            </a:r>
            <a:r>
              <a:rPr lang="en-US" dirty="0" smtClean="0"/>
              <a:t>is a </a:t>
            </a:r>
            <a:r>
              <a:rPr lang="en-US" dirty="0" smtClean="0"/>
              <a:t>process which includes 3 phases:</a:t>
            </a:r>
          </a:p>
          <a:p>
            <a:pPr lvl="1"/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Produce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83820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http://marriottschool.byu.edu/teacher/MCOM420/Branches/DESIGN.HTMhttp://www.educ.kent.edu/community/VLO/guidlines/index.html#variety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Design?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Set </a:t>
            </a:r>
            <a:r>
              <a:rPr lang="en-US" dirty="0" smtClean="0"/>
              <a:t>goal(s</a:t>
            </a:r>
            <a:r>
              <a:rPr lang="en-US" dirty="0" smtClean="0"/>
              <a:t>) – a clear understanding of the purpose – what are you trying to accomplish?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Determine the </a:t>
            </a:r>
            <a:r>
              <a:rPr lang="en-US" dirty="0" smtClean="0"/>
              <a:t>format – will the end result be on paper or electronic?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Analyze the </a:t>
            </a:r>
            <a:r>
              <a:rPr lang="en-US" dirty="0" smtClean="0"/>
              <a:t>audience – who a will see/read/use the publication?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Gather </a:t>
            </a:r>
            <a:r>
              <a:rPr lang="en-US" dirty="0" smtClean="0"/>
              <a:t>information, if necessary.</a:t>
            </a:r>
            <a:endParaRPr 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Phases of Design:  Plan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Develop </a:t>
            </a:r>
            <a:r>
              <a:rPr lang="en-US" dirty="0" smtClean="0"/>
              <a:t>ideas – brainstorm.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Create a </a:t>
            </a:r>
            <a:r>
              <a:rPr lang="en-US" dirty="0" smtClean="0"/>
              <a:t>theme – what is the overall “feel” of your design?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Sketch – make a preliminary drawing, aka a storyboard.</a:t>
            </a:r>
            <a:endParaRPr 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Phases of Design:  Create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9" name="Picture 9" descr="serif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29000" y="4495800"/>
            <a:ext cx="1762125" cy="2076302"/>
          </a:xfr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Phases of Design:  Produce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7661275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Create &amp; enhance </a:t>
            </a:r>
            <a:r>
              <a:rPr lang="en-US" dirty="0" smtClean="0"/>
              <a:t>typography – the size, shape and placement of text/words.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Include useful </a:t>
            </a:r>
            <a:r>
              <a:rPr lang="en-US" dirty="0" smtClean="0"/>
              <a:t>graphics – enhance the purpose; not distract.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Arrange </a:t>
            </a:r>
            <a:r>
              <a:rPr lang="en-US" dirty="0" smtClean="0"/>
              <a:t>layout – placement of text and graphics must be functional and creative.</a:t>
            </a:r>
            <a:endParaRPr lang="en-US" dirty="0" smtClean="0"/>
          </a:p>
        </p:txBody>
      </p:sp>
      <p:pic>
        <p:nvPicPr>
          <p:cNvPr id="15372" name="Picture 12" descr="sans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76400" y="4191000"/>
            <a:ext cx="1600200" cy="1978025"/>
          </a:xfrm>
          <a:noFill/>
        </p:spPr>
      </p:pic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8764" y="5005387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019800" y="4724400"/>
            <a:ext cx="25146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Curlz MT" pitchFamily="82" charset="0"/>
              </a:rPr>
              <a:t>Typeface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600" dirty="0"/>
              <a:t>Type Size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solidFill>
                  <a:srgbClr val="FF0066"/>
                </a:solidFill>
                <a:latin typeface="Batang" pitchFamily="18" charset="-127"/>
              </a:rPr>
              <a:t>Font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75" grpId="0" uiExpand="1"/>
      <p:bldP spid="15375" grpId="1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6838"/>
            <a:ext cx="8381999" cy="1412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More About the “Produce” Phase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458200" cy="2362200"/>
          </a:xfrm>
        </p:spPr>
        <p:txBody>
          <a:bodyPr/>
          <a:lstStyle/>
          <a:p>
            <a:r>
              <a:rPr lang="en-US" sz="2800" dirty="0" smtClean="0"/>
              <a:t>Clear &amp; </a:t>
            </a:r>
            <a:r>
              <a:rPr lang="en-US" sz="2800" dirty="0" smtClean="0"/>
              <a:t>Focused – call attention to important information. – create a </a:t>
            </a:r>
            <a:r>
              <a:rPr lang="en-US" sz="2800" b="1" dirty="0" smtClean="0"/>
              <a:t>focal point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Rule of </a:t>
            </a:r>
            <a:r>
              <a:rPr lang="en-US" sz="2800" dirty="0" smtClean="0"/>
              <a:t>Thirds – the eye tends to begin in the upper left and move to the right and downward.</a:t>
            </a:r>
            <a:endParaRPr lang="en-US" sz="2800" dirty="0" smtClean="0"/>
          </a:p>
        </p:txBody>
      </p:sp>
      <p:pic>
        <p:nvPicPr>
          <p:cNvPr id="19480" name="Picture 24" descr="thir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3736" y="3524250"/>
            <a:ext cx="3625464" cy="2647950"/>
          </a:xfrm>
          <a:noFill/>
        </p:spPr>
      </p:pic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228600" y="6477000"/>
            <a:ext cx="8610600" cy="304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http://marriottschool.byu.edu/teacher/MCOM420/Branches/DESIGN.HTMhttp://www.educ.kent.edu/community/VLO/guidlines/index.html#variety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3505200"/>
            <a:ext cx="4800600" cy="32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800" dirty="0" smtClean="0">
                <a:latin typeface="+mn-lt"/>
              </a:rPr>
              <a:t>White Space – the blank areas of the document – essential to create focus.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1" y="96838"/>
            <a:ext cx="7708900" cy="1412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Other Design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Considerations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4582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Contrast – the color of text, graphics, and background should be noticeably different.</a:t>
            </a:r>
            <a:endParaRPr lang="en-US" sz="2800" dirty="0" smtClean="0"/>
          </a:p>
          <a:p>
            <a:r>
              <a:rPr lang="en-US" sz="2800" dirty="0" smtClean="0"/>
              <a:t>Balance – the publication should be visually “balanced”.</a:t>
            </a:r>
          </a:p>
          <a:p>
            <a:pPr lvl="1"/>
            <a:r>
              <a:rPr lang="en-US" sz="2400" i="1" dirty="0" smtClean="0"/>
              <a:t>Balance</a:t>
            </a:r>
            <a:r>
              <a:rPr lang="en-US" sz="2400" dirty="0" smtClean="0"/>
              <a:t> doesn’t necessarily mean the same.</a:t>
            </a:r>
            <a:endParaRPr lang="en-US" sz="2400" i="1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304800" y="6248400"/>
            <a:ext cx="83058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http://marriottschool.byu.edu/teacher/MCOM420/Branches/DESIGN.HTMhttp://www.educ.kent.edu/community/VLO/guidlines/index.html#variety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5791200" y="914400"/>
            <a:ext cx="19970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  <a:p>
            <a:r>
              <a:rPr lang="en-US">
                <a:latin typeface="Georgia" pitchFamily="18" charset="0"/>
              </a:rPr>
              <a:t>  </a:t>
            </a:r>
            <a:r>
              <a:rPr lang="en-US" sz="6400">
                <a:latin typeface="Georgia" pitchFamily="18" charset="0"/>
              </a:rPr>
              <a:t> </a:t>
            </a:r>
            <a:r>
              <a:rPr lang="en-US">
                <a:latin typeface="Georgia" pitchFamily="18" charset="0"/>
              </a:rPr>
              <a:t>           </a:t>
            </a:r>
            <a:endParaRPr lang="en-US"/>
          </a:p>
          <a:p>
            <a:r>
              <a:rPr lang="en-US">
                <a:latin typeface="Georgia" pitchFamily="18" charset="0"/>
              </a:rPr>
              <a:t>  </a:t>
            </a:r>
            <a:r>
              <a:rPr lang="en-US" sz="8400">
                <a:latin typeface="Georgia" pitchFamily="18" charset="0"/>
              </a:rPr>
              <a:t> </a:t>
            </a:r>
            <a:r>
              <a:rPr lang="en-US">
                <a:latin typeface="Georgia" pitchFamily="18" charset="0"/>
              </a:rPr>
              <a:t>                          </a:t>
            </a:r>
            <a:endParaRPr lang="en-US"/>
          </a:p>
          <a:p>
            <a:r>
              <a:rPr lang="en-US">
                <a:latin typeface="Georgia" pitchFamily="18" charset="0"/>
              </a:rPr>
              <a:t>  </a:t>
            </a:r>
            <a:r>
              <a:rPr lang="en-US" sz="4300">
                <a:latin typeface="Georgia" pitchFamily="18" charset="0"/>
              </a:rPr>
              <a:t> </a:t>
            </a:r>
            <a:r>
              <a:rPr lang="en-US">
                <a:latin typeface="Georgia" pitchFamily="18" charset="0"/>
              </a:rPr>
              <a:t>                 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962400" y="3429000"/>
            <a:ext cx="4572000" cy="2743200"/>
            <a:chOff x="3888" y="192"/>
            <a:chExt cx="1722" cy="960"/>
          </a:xfrm>
        </p:grpSpPr>
        <p:pic>
          <p:nvPicPr>
            <p:cNvPr id="17420" name="Picture 16" descr="contras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92"/>
              <a:ext cx="158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7" descr="goodcontras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8" y="576"/>
              <a:ext cx="172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ctangle 20"/>
          <p:cNvSpPr txBox="1">
            <a:spLocks noChangeArrowheads="1"/>
          </p:cNvSpPr>
          <p:nvPr/>
        </p:nvSpPr>
        <p:spPr>
          <a:xfrm>
            <a:off x="152400" y="3276600"/>
            <a:ext cx="3657600" cy="2743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Perception – how will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intended audience “see” your design?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9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9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6" grpId="0" build="p"/>
      <p:bldP spid="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158038" cy="14128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Design should be </a:t>
            </a: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 part of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everything you create.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1300</TotalTime>
  <Words>331</Words>
  <Application>Microsoft Office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Introduction to Design</vt:lpstr>
      <vt:lpstr>What is Design?</vt:lpstr>
      <vt:lpstr>Phases of Design:  Plan</vt:lpstr>
      <vt:lpstr>Phases of Design:  Create</vt:lpstr>
      <vt:lpstr>Phases of Design:  Produce</vt:lpstr>
      <vt:lpstr>More About the “Produce” Phase</vt:lpstr>
      <vt:lpstr>Other Design Considerations</vt:lpstr>
      <vt:lpstr>Design should be a part of everything you create.</vt:lpstr>
    </vt:vector>
  </TitlesOfParts>
  <Company>EJPS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EJPS</dc:creator>
  <cp:lastModifiedBy> </cp:lastModifiedBy>
  <cp:revision>117</cp:revision>
  <dcterms:created xsi:type="dcterms:W3CDTF">2004-09-21T18:08:34Z</dcterms:created>
  <dcterms:modified xsi:type="dcterms:W3CDTF">2012-05-15T14:06:45Z</dcterms:modified>
</cp:coreProperties>
</file>